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authors.xml" ContentType="application/vnd.ms-powerpoint.authors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"/>
  </p:notesMasterIdLst>
  <p:sldIdLst>
    <p:sldId id="2147471924" r:id="rId2"/>
    <p:sldId id="214747192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ACD33D-4818-9F5C-1D64-18BD1C5C8B1A}" name="Parker Hancock" initials="" userId="S::parker.hancock@thebridge.com::91da42ba-858c-41f3-8e3f-af80cdb6c756" providerId="AD"/>
  <p188:author id="{27EEED80-20FE-A555-88F5-CA0A7B91F467}" name="Alyssa Martin" initials="" userId="S::alyssa.martin@thebridge.com::85fa5850-9f0e-4c81-81c4-aa7af4e1ab2f" providerId="AD"/>
  <p188:author id="{F37FDEB8-8738-0BB5-8F45-84976257A130}" name="Parker Hancock" initials="" userId="S::pahanc@childrens.com::5cc1ab63-7a28-4926-b7ca-b3d4c25873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C3E8"/>
    <a:srgbClr val="EF4142"/>
    <a:srgbClr val="222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641"/>
    <p:restoredTop sz="79728"/>
  </p:normalViewPr>
  <p:slideViewPr>
    <p:cSldViewPr snapToGrid="0">
      <p:cViewPr varScale="1">
        <p:scale>
          <a:sx n="83" d="100"/>
          <a:sy n="83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2.xml"/><Relationship Id="rId5" Type="http://schemas.openxmlformats.org/officeDocument/2006/relationships/presProps" Target="presProps.xml"/><Relationship Id="rId10" Type="http://schemas.openxmlformats.org/officeDocument/2006/relationships/customXml" Target="../customXml/item1.xml"/><Relationship Id="rId4" Type="http://schemas.openxmlformats.org/officeDocument/2006/relationships/notesMaster" Target="notesMasters/notesMaster1.xml"/><Relationship Id="rId9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93220-D9EF-3440-835D-6A81B684F401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3F3D-56AF-D249-8B93-145B82FEC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F3D-56AF-D249-8B93-145B82FEC6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8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8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426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64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84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404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1718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938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8451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31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94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008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318322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042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6255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99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23524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051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427553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27851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259508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7/3/24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80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57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6145943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3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7/3/24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094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307525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226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4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581493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12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86283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940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149568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8223352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73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539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5543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34091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175135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7050929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111160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999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2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034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cceleratio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3" y="1568372"/>
            <a:ext cx="8753859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grpSp>
        <p:nvGrpSpPr>
          <p:cNvPr id="8" name="The Bridge - Left Rail Graphics">
            <a:extLst>
              <a:ext uri="{FF2B5EF4-FFF2-40B4-BE49-F238E27FC236}">
                <a16:creationId xmlns:a16="http://schemas.microsoft.com/office/drawing/2014/main" id="{B247D391-7A82-3F26-935F-FF5B14A22BB2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9" name="Rectangle Element FPO">
              <a:extLst>
                <a:ext uri="{FF2B5EF4-FFF2-40B4-BE49-F238E27FC236}">
                  <a16:creationId xmlns:a16="http://schemas.microsoft.com/office/drawing/2014/main" id="{2F21EC85-DB89-BACB-32B3-F68425631F78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E">
              <a:extLst>
                <a:ext uri="{FF2B5EF4-FFF2-40B4-BE49-F238E27FC236}">
                  <a16:creationId xmlns:a16="http://schemas.microsoft.com/office/drawing/2014/main" id="{082D4EFF-D699-38D7-602B-D46B0192FD5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">
              <a:extLst>
                <a:ext uri="{FF2B5EF4-FFF2-40B4-BE49-F238E27FC236}">
                  <a16:creationId xmlns:a16="http://schemas.microsoft.com/office/drawing/2014/main" id="{EC23FEB5-D8AF-644B-B4B4-B5FE6DA8FA9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D">
              <a:extLst>
                <a:ext uri="{FF2B5EF4-FFF2-40B4-BE49-F238E27FC236}">
                  <a16:creationId xmlns:a16="http://schemas.microsoft.com/office/drawing/2014/main" id="{3872A6DB-BA0B-0E02-B7C2-FCA0EC25EFCE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I">
              <a:extLst>
                <a:ext uri="{FF2B5EF4-FFF2-40B4-BE49-F238E27FC236}">
                  <a16:creationId xmlns:a16="http://schemas.microsoft.com/office/drawing/2014/main" id="{BEE13FB6-174B-9E67-305F-B8143D15EC63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R">
              <a:extLst>
                <a:ext uri="{FF2B5EF4-FFF2-40B4-BE49-F238E27FC236}">
                  <a16:creationId xmlns:a16="http://schemas.microsoft.com/office/drawing/2014/main" id="{2667CBBA-5207-252D-5F70-95B1F141D2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B">
              <a:extLst>
                <a:ext uri="{FF2B5EF4-FFF2-40B4-BE49-F238E27FC236}">
                  <a16:creationId xmlns:a16="http://schemas.microsoft.com/office/drawing/2014/main" id="{308B4B9D-49B3-3C8D-CB1C-C134B75E5FD9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E">
              <a:extLst>
                <a:ext uri="{FF2B5EF4-FFF2-40B4-BE49-F238E27FC236}">
                  <a16:creationId xmlns:a16="http://schemas.microsoft.com/office/drawing/2014/main" id="{C8FE3B0E-519D-0FB6-9B7F-276C0750D6A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H">
              <a:extLst>
                <a:ext uri="{FF2B5EF4-FFF2-40B4-BE49-F238E27FC236}">
                  <a16:creationId xmlns:a16="http://schemas.microsoft.com/office/drawing/2014/main" id="{522D0E69-C712-9CA4-40A2-90B8EEE9917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">
              <a:extLst>
                <a:ext uri="{FF2B5EF4-FFF2-40B4-BE49-F238E27FC236}">
                  <a16:creationId xmlns:a16="http://schemas.microsoft.com/office/drawing/2014/main" id="{42210A5C-66E5-217B-0DBA-22698E09A4F8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ridge Graphic">
              <a:extLst>
                <a:ext uri="{FF2B5EF4-FFF2-40B4-BE49-F238E27FC236}">
                  <a16:creationId xmlns:a16="http://schemas.microsoft.com/office/drawing/2014/main" id="{BFE1E6E1-86A0-CA1D-DF52-E66D1D2F5985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20" name="Rectangle Element FPO">
              <a:extLst>
                <a:ext uri="{FF2B5EF4-FFF2-40B4-BE49-F238E27FC236}">
                  <a16:creationId xmlns:a16="http://schemas.microsoft.com/office/drawing/2014/main" id="{61833412-A82F-BC15-AB64-59D9FA18402B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1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 Page with Content and Subtitle Subheader - Accel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EDF3E-798C-8BB3-5BEC-79BF4659D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E93E529E-149F-AFA2-D34F-5E430954E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D582AE45-9AB9-896D-76A0-F9A0024623C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6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B094CED1-4FFC-E071-43BB-F785CB3062CF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0D360C4-BA7C-C81D-4700-17CAB454B1A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43DCD01E-1A1B-E75A-87C0-C68BD4D021E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I">
              <a:extLst>
                <a:ext uri="{FF2B5EF4-FFF2-40B4-BE49-F238E27FC236}">
                  <a16:creationId xmlns:a16="http://schemas.microsoft.com/office/drawing/2014/main" id="{83ABC0C1-EE0F-4151-4611-158B738E9B3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R">
              <a:extLst>
                <a:ext uri="{FF2B5EF4-FFF2-40B4-BE49-F238E27FC236}">
                  <a16:creationId xmlns:a16="http://schemas.microsoft.com/office/drawing/2014/main" id="{1078E1CC-FD70-9452-6C78-E6CF5B4141F8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B">
              <a:extLst>
                <a:ext uri="{FF2B5EF4-FFF2-40B4-BE49-F238E27FC236}">
                  <a16:creationId xmlns:a16="http://schemas.microsoft.com/office/drawing/2014/main" id="{61EFC1AE-0514-0969-BC13-6F55CF682D31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E">
              <a:extLst>
                <a:ext uri="{FF2B5EF4-FFF2-40B4-BE49-F238E27FC236}">
                  <a16:creationId xmlns:a16="http://schemas.microsoft.com/office/drawing/2014/main" id="{43E55336-99E6-E217-F1CD-588F98CD0B95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H">
              <a:extLst>
                <a:ext uri="{FF2B5EF4-FFF2-40B4-BE49-F238E27FC236}">
                  <a16:creationId xmlns:a16="http://schemas.microsoft.com/office/drawing/2014/main" id="{A3089375-C38D-7DDD-FB22-4A7395B8B5AC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T">
              <a:extLst>
                <a:ext uri="{FF2B5EF4-FFF2-40B4-BE49-F238E27FC236}">
                  <a16:creationId xmlns:a16="http://schemas.microsoft.com/office/drawing/2014/main" id="{B95A4E24-26D4-E5CA-7CAF-AF07811F90E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Bridge Graphic">
              <a:extLst>
                <a:ext uri="{FF2B5EF4-FFF2-40B4-BE49-F238E27FC236}">
                  <a16:creationId xmlns:a16="http://schemas.microsoft.com/office/drawing/2014/main" id="{BF57DFDA-6A28-A86D-1E9D-ADA21BB301E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96969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 Subheader - Accel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6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454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332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937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861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7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7/3/24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4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422188"/>
            <a:ext cx="6714817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The Bridge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Managed team in designing a strategic roadmap for a $7M project to improve the digital experience of a nationally top-ranked pediatric healthcare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Directed website modernization program and change enablement; partnered with C-suite and VPs to shape the detailed work plan to modernize website with cross-functional team collaboration</a:t>
            </a:r>
          </a:p>
          <a:p>
            <a:endParaRPr lang="en-US" sz="1100" dirty="0">
              <a:latin typeface="+mj-lt"/>
            </a:endParaRPr>
          </a:p>
          <a:p>
            <a:r>
              <a:rPr lang="en-US" sz="1100" i="0" dirty="0">
                <a:latin typeface="+mj-lt"/>
              </a:rPr>
              <a:t>Accenture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Served as manager of change, communications, and migration processes for a financial services client (Diamond client – generated more than $100M in revenue) undergoing a massive-scale merger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Developed and managed crucial project management processes such as program planning, change orders, and account development for a global retail client transitioning to SAP S4 HANA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Led team of 15 people on a critical customer-oriented public service project at the peak of COVID-19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Served as point person for the first-ever enterprise-wide scaling of metaverse adoption by creating communications and strategies to enable Accenture’s 700K+ organization in metaverse exploration</a:t>
            </a:r>
          </a:p>
          <a:p>
            <a:br>
              <a:rPr lang="en-US" sz="1100" dirty="0">
                <a:latin typeface="+mj-lt"/>
              </a:rPr>
            </a:br>
            <a:r>
              <a:rPr lang="en-US" sz="1100" dirty="0">
                <a:latin typeface="+mj-lt"/>
              </a:rPr>
              <a:t>Industry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+mn-lt"/>
                <a:cs typeface="+mn-lt"/>
              </a:rPr>
              <a:t>US House</a:t>
            </a: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: Communicated with constituents to magnify their voice to the congressman to influence House votes; assisted with case work and contacted other federal agencies on behalf of constituents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+mn-lt"/>
                <a:cs typeface="+mn-lt"/>
              </a:rPr>
              <a:t>ABC13 – KTRK TV</a:t>
            </a: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: Generated more revenue than any previous intern by monetizing and maintaining the station’s YouTube channel; wrote stories, scheduled social posts, and posted videos/stories for the stations app &amp; website; attended events like Good Morning America and The Bachelor auditions to cover on socials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+mn-lt"/>
                <a:cs typeface="+mn-lt"/>
              </a:rPr>
              <a:t>Insite Magazine</a:t>
            </a: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: Interviewed sources to write stories for monthly issues; scheduled social posts; supported email marketing campaigns; attended local events to write stories 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Parker Hancock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Sr. Consultant,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114960"/>
            <a:ext cx="3324225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pPr defTabSz="457200">
              <a:defRPr/>
            </a:pP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Project Management, Change Management, Marketing, Communications, Graphic Design, Customer Service, Business Development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Industries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Technology, Government, Retail, Financial Services, Healthcare, Journalism, Communications &amp; Media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Founder of Small Business, Business Development Driver at Previous Companies &amp; The Bridge, </a:t>
            </a:r>
            <a:r>
              <a:rPr lang="en-US" sz="11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SAFe</a:t>
            </a:r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Avenir Next LT Pro"/>
                <a:ea typeface="+mn-lt"/>
                <a:cs typeface="+mn-lt"/>
              </a:rPr>
              <a:t> Scrum Master 5.0 Certified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Parker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joined The Bridge in September 2023 from a leading global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consulting firm. She has experience across a variety of industries and leverages her uniquely blended skillset of creativity and strategic thinking to drive transformation and deliver exceptional results.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" b="36"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38047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6" y="597195"/>
            <a:ext cx="2692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 err="1"/>
              <a:t>p</a:t>
            </a:r>
            <a:r>
              <a:rPr lang="en-US" sz="1100" b="0" i="0" kern="1200" dirty="0" err="1">
                <a:solidFill>
                  <a:schemeClr val="tx1"/>
                </a:solidFill>
              </a:rPr>
              <a:t>arker.hancock@thebridge.com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(832) 439-4147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dirty="0"/>
              <a:t>Fort Worth</a:t>
            </a:r>
            <a:r>
              <a:rPr lang="en-US" sz="1100" b="0" i="0" dirty="0"/>
              <a:t>, Texas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409405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B3AF9-1929-A60B-09B8-BBC696C6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CD00A-5CA3-1548-8144-742A1DB7492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39AE11-39FF-FD19-34CA-D655CCFE37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5963DC97-BD13-9A9F-5D85-2E4FDC0A74FC}"/>
              </a:ext>
            </a:extLst>
          </p:cNvPr>
          <p:cNvSpPr txBox="1">
            <a:spLocks/>
          </p:cNvSpPr>
          <p:nvPr/>
        </p:nvSpPr>
        <p:spPr>
          <a:xfrm>
            <a:off x="2786131" y="1158876"/>
            <a:ext cx="3020943" cy="137933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Parker Hancock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Senior Consultant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11FAE6-546B-0E94-95D5-DFA4F1C85192}"/>
              </a:ext>
            </a:extLst>
          </p:cNvPr>
          <p:cNvSpPr txBox="1"/>
          <p:nvPr/>
        </p:nvSpPr>
        <p:spPr>
          <a:xfrm>
            <a:off x="1146174" y="3691385"/>
            <a:ext cx="4562743" cy="27699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Parker Hancock is a dynamic consultant with a passion for driving impactful change. A storyteller at heart, Parker’s background is in marketing consulting and journalism. She started her career working for a leading media conglomerate, and soon realized a love for crafting stories that inspire action in both individuals and organizations.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 Next LT Pro"/>
              <a:ea typeface="+mn-lt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She has explored and driven transformation across a variety of industries including government, retail, financial services, and healthcare.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 Next LT Pro"/>
              <a:ea typeface="+mn-lt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With a relentless commitment to excellence, growth, and authenticity, she leverages her uniquely blended skillset of creativity and strategic thinking to push boundaries and deliver exceptional results.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A1ACE6-C717-5D3C-3B45-1D45C11E1DA2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76C9EBAD-6E92-1FEA-8076-E734F85DCAF2}"/>
              </a:ext>
            </a:extLst>
          </p:cNvPr>
          <p:cNvSpPr txBox="1">
            <a:spLocks/>
          </p:cNvSpPr>
          <p:nvPr/>
        </p:nvSpPr>
        <p:spPr>
          <a:xfrm>
            <a:off x="1146175" y="3281807"/>
            <a:ext cx="2922786" cy="273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ABOUT PARKER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33616-BB02-9774-570C-E98D2F0D59D6}"/>
              </a:ext>
            </a:extLst>
          </p:cNvPr>
          <p:cNvSpPr txBox="1"/>
          <p:nvPr/>
        </p:nvSpPr>
        <p:spPr>
          <a:xfrm>
            <a:off x="7169150" y="754924"/>
            <a:ext cx="4298502" cy="27699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Next LT Pro Demi"/>
                <a:ea typeface="+mn-lt"/>
                <a:cs typeface="+mn-lt"/>
              </a:rPr>
              <a:t>Accenture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 Next LT Pro"/>
              <a:ea typeface="+mn-lt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Enterprise Metaverse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: Created and executed communications strategy and served as point person for the deployment and adoption of the metaverse for Accenture’s 700K+ employees.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 Next LT Pro"/>
              <a:ea typeface="+mn-lt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International Bank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: Served as a change, communication, and migration manager through a massive-scale merger.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 Next LT Pro"/>
              <a:ea typeface="+mn-lt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Global Retailer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: Developed and managed critical project processes such as program and budget planning, change requests as the organization moved to a new ERP platform.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 Next LT Pro"/>
              <a:ea typeface="+mn-lt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Public Sector Client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: Led a team of 15 people on a critical government project supporting public welfare.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9297573-087A-C97E-8E23-91FBE83FC233}"/>
              </a:ext>
            </a:extLst>
          </p:cNvPr>
          <p:cNvSpPr txBox="1">
            <a:spLocks/>
          </p:cNvSpPr>
          <p:nvPr/>
        </p:nvSpPr>
        <p:spPr>
          <a:xfrm>
            <a:off x="7169150" y="409894"/>
            <a:ext cx="2922786" cy="273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FF4138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RELEVANT EXPERIENCE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0CB17-8EC1-54CD-26ED-22ADBC1FA98B}"/>
              </a:ext>
            </a:extLst>
          </p:cNvPr>
          <p:cNvSpPr txBox="1"/>
          <p:nvPr/>
        </p:nvSpPr>
        <p:spPr>
          <a:xfrm>
            <a:off x="7169150" y="5210443"/>
            <a:ext cx="429850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Journalism, Communications &amp; Media, Technology, Government, Retail, Financial Services, Healthcare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E41B70C-760B-A8AE-0DD3-258395D51330}"/>
              </a:ext>
            </a:extLst>
          </p:cNvPr>
          <p:cNvSpPr txBox="1">
            <a:spLocks/>
          </p:cNvSpPr>
          <p:nvPr/>
        </p:nvSpPr>
        <p:spPr>
          <a:xfrm>
            <a:off x="7169150" y="4936581"/>
            <a:ext cx="2922786" cy="273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FF4138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INDUSTRIES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31AEC0-AAE5-6F90-8062-5A2546156E51}"/>
              </a:ext>
            </a:extLst>
          </p:cNvPr>
          <p:cNvSpPr txBox="1"/>
          <p:nvPr/>
        </p:nvSpPr>
        <p:spPr>
          <a:xfrm>
            <a:off x="7169150" y="6059235"/>
            <a:ext cx="429850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Project and Program Management, Change Management and Enablement, Marketing &amp; Communications Strategy, Design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10EA20DB-1491-A390-7E9A-814AF8B5AF78}"/>
              </a:ext>
            </a:extLst>
          </p:cNvPr>
          <p:cNvSpPr txBox="1">
            <a:spLocks/>
          </p:cNvSpPr>
          <p:nvPr/>
        </p:nvSpPr>
        <p:spPr>
          <a:xfrm>
            <a:off x="7169150" y="5784560"/>
            <a:ext cx="2922786" cy="273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FF4138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SKILLS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99D295-5CB5-0A90-E49C-A63CFC7C0381}"/>
              </a:ext>
            </a:extLst>
          </p:cNvPr>
          <p:cNvSpPr txBox="1"/>
          <p:nvPr/>
        </p:nvSpPr>
        <p:spPr>
          <a:xfrm>
            <a:off x="7169150" y="3742935"/>
            <a:ext cx="429850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Next LT Pro Demi"/>
                <a:ea typeface="+mn-lt"/>
                <a:cs typeface="+mn-lt"/>
              </a:rPr>
              <a:t>ABC13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42834"/>
              </a:solidFill>
              <a:effectLst/>
              <a:uLnTx/>
              <a:uFillTx/>
              <a:latin typeface="Avenir Next LT Pro Demi"/>
              <a:ea typeface="+mn-lt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Monetized the station’s YouTube channel for the first time, wrote stories and created social posts for an audience of millions of consumers in greater Houston.</a:t>
            </a:r>
          </a:p>
        </p:txBody>
      </p:sp>
      <p:pic>
        <p:nvPicPr>
          <p:cNvPr id="2" name="Picture 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5AFE4C6-307A-86E2-484F-430AC0EA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7989">
            <a:off x="1146175" y="1171208"/>
            <a:ext cx="1371600" cy="1371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6132709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Capability xmlns="bb4d6d32-6586-43b9-b010-b256dfc70333" xsi:nil="true"/>
    <Owner xmlns="bb4d6d32-6586-43b9-b010-b256dfc70333">
      <UserInfo>
        <DisplayName/>
        <AccountId xsi:nil="true"/>
        <AccountType/>
      </UserInfo>
    </Owner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4AE2994C-7A81-4F18-96D2-313ED11C7751}"/>
</file>

<file path=customXml/itemProps2.xml><?xml version="1.0" encoding="utf-8"?>
<ds:datastoreItem xmlns:ds="http://schemas.openxmlformats.org/officeDocument/2006/customXml" ds:itemID="{07459922-DB3B-413C-8C48-CBB74FBC3958}"/>
</file>

<file path=customXml/itemProps3.xml><?xml version="1.0" encoding="utf-8"?>
<ds:datastoreItem xmlns:ds="http://schemas.openxmlformats.org/officeDocument/2006/customXml" ds:itemID="{49F9EB83-EC9C-4A81-8887-D0D66EAB16BB}"/>
</file>

<file path=docProps/app.xml><?xml version="1.0" encoding="utf-8"?>
<Properties xmlns="http://schemas.openxmlformats.org/officeDocument/2006/extended-properties" xmlns:vt="http://schemas.openxmlformats.org/officeDocument/2006/docPropsVTypes">
  <TotalTime>3379</TotalTime>
  <Words>677</Words>
  <Application>Microsoft Macintosh PowerPoint</Application>
  <PresentationFormat>Widescreen</PresentationFormat>
  <Paragraphs>58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Aptos</vt:lpstr>
      <vt:lpstr>Arial</vt:lpstr>
      <vt:lpstr>Avenir Black</vt:lpstr>
      <vt:lpstr>Avenir Book</vt:lpstr>
      <vt:lpstr>Avenir Next LT Pro</vt:lpstr>
      <vt:lpstr>Avenir Next LT Pro Demi</vt:lpstr>
      <vt:lpstr>Mercury Display</vt:lpstr>
      <vt:lpstr>The Bridge Theme - V01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Parker Hancock</dc:creator>
  <cp:lastModifiedBy>Parker Hancock</cp:lastModifiedBy>
  <cp:revision>15</cp:revision>
  <dcterms:created xsi:type="dcterms:W3CDTF">2023-09-21T15:09:00Z</dcterms:created>
  <dcterms:modified xsi:type="dcterms:W3CDTF">2024-07-03T20:01:24Z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0x010100E8759F3A5467CD46A2080B886093CFD7</vt:lpwstr>
  </property>
</Properties>
</file>